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2"/>
    <p:sldId id="297" r:id="rId3"/>
    <p:sldId id="29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02" r:id="rId41"/>
    <p:sldId id="299" r:id="rId42"/>
    <p:sldId id="300" r:id="rId43"/>
    <p:sldId id="301" r:id="rId4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9333" cy="270933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26080" y="758614"/>
            <a:ext cx="9536853" cy="1356952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n-US" sz="4000" dirty="0">
                <a:latin typeface="Arial Rounded MT Bold" pitchFamily="34" charset="0"/>
              </a:rPr>
              <a:t>RUNGTA COLLEGE OF DENTAL SCIENCES AND RESEARCH</a:t>
            </a:r>
            <a:endParaRPr lang="en-IN" sz="40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0960" y="7477760"/>
            <a:ext cx="8669867" cy="56904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DEPARTMENT OF GENERAL MEDICINE</a:t>
            </a:r>
            <a:endParaRPr lang="en-IN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693" y="4009814"/>
            <a:ext cx="6394027" cy="83168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IN" sz="4600" b="1" dirty="0" smtClean="0"/>
              <a:t>PNEUMONIA</a:t>
            </a:r>
            <a:endParaRPr lang="en-IN" sz="4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03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13004800" cy="965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12496800" cy="9347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227" y="433494"/>
            <a:ext cx="6285653" cy="170713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IN" sz="5100" dirty="0"/>
              <a:t>SPECIFIC LEARNING OBJECTIVES</a:t>
            </a:r>
            <a:endParaRPr lang="en-IN" sz="51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7467" y="3142827"/>
          <a:ext cx="8669868" cy="50009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9956"/>
                <a:gridCol w="3273777"/>
                <a:gridCol w="2506135"/>
              </a:tblGrid>
              <a:tr h="527417">
                <a:tc>
                  <a:txBody>
                    <a:bodyPr/>
                    <a:lstStyle/>
                    <a:p>
                      <a:r>
                        <a:rPr lang="en-IN" sz="2600" dirty="0" smtClean="0"/>
                        <a:t>MUST KNOW</a:t>
                      </a:r>
                      <a:endParaRPr lang="en-IN" sz="2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600" dirty="0" smtClean="0"/>
                        <a:t>NICE TO KNOW</a:t>
                      </a:r>
                      <a:endParaRPr lang="en-IN" sz="2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600" dirty="0" smtClean="0"/>
                        <a:t>DESIRE TO KNOW</a:t>
                      </a:r>
                      <a:endParaRPr lang="en-IN" sz="2600" dirty="0"/>
                    </a:p>
                  </a:txBody>
                  <a:tcPr marL="130048" marR="130048" marT="65024" marB="65024"/>
                </a:tc>
              </a:tr>
              <a:tr h="527417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TYPES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LOBAR PNEUMONIA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OTHER TYPES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</a:tr>
              <a:tr h="527417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SIGN AND SYMPTOMS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BRONCHOPNEUMONIA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CHRONIC PNEUMONIA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</a:tr>
              <a:tr h="130048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COMMUNITY ACQUIRED PNEUMONIA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NASOCOMIAL PNEUMONIA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NECROTISING PNEUMONIA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</a:tr>
              <a:tr h="527417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COMPLICATIONS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ASPIRATION PNEUMONIA</a:t>
                      </a:r>
                      <a:endParaRPr lang="en-IN" sz="24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IN" sz="2600" dirty="0"/>
                    </a:p>
                  </a:txBody>
                  <a:tcPr marL="130048" marR="130048" marT="65024" marB="65024"/>
                </a:tc>
              </a:tr>
              <a:tr h="52741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IN" sz="2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IN" sz="2600" dirty="0"/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13004800" cy="965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0"/>
            <a:ext cx="12496800" cy="9652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973" y="650240"/>
            <a:ext cx="2926080" cy="74413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IN" sz="4000" dirty="0"/>
              <a:t>CONTENTS</a:t>
            </a:r>
            <a:endParaRPr lang="en-IN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08854" y="2167467"/>
            <a:ext cx="6935893" cy="493263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IN" sz="2400" dirty="0" smtClean="0"/>
              <a:t>INTRODUCTION</a:t>
            </a:r>
          </a:p>
          <a:p>
            <a:r>
              <a:rPr lang="en-IN" sz="2400" dirty="0" smtClean="0"/>
              <a:t>TYPES</a:t>
            </a:r>
          </a:p>
          <a:p>
            <a:r>
              <a:rPr lang="en-IN" sz="2400" dirty="0" smtClean="0"/>
              <a:t>SIGN AND SYMPTOMS</a:t>
            </a:r>
          </a:p>
          <a:p>
            <a:r>
              <a:rPr lang="en-IN" sz="2400" dirty="0" smtClean="0"/>
              <a:t>COMMUNITY ACQUIRED PNEUMONIA</a:t>
            </a:r>
          </a:p>
          <a:p>
            <a:r>
              <a:rPr lang="en-IN" sz="2400" dirty="0" smtClean="0"/>
              <a:t>LOBAR PNEUMONIA</a:t>
            </a:r>
          </a:p>
          <a:p>
            <a:r>
              <a:rPr lang="en-IN" sz="2400" dirty="0" smtClean="0"/>
              <a:t>BRONCHO PNEUMONIA</a:t>
            </a:r>
          </a:p>
          <a:p>
            <a:r>
              <a:rPr lang="en-IN" sz="2400" dirty="0" smtClean="0"/>
              <a:t>COMPLICATIONS</a:t>
            </a:r>
          </a:p>
          <a:p>
            <a:r>
              <a:rPr lang="en-IN" sz="2400" dirty="0" smtClean="0"/>
              <a:t>OTHER TYPES</a:t>
            </a:r>
          </a:p>
          <a:p>
            <a:r>
              <a:rPr lang="en-IN" sz="2400" dirty="0" smtClean="0"/>
              <a:t>NASOCOMIAL PNEUMONIA</a:t>
            </a:r>
          </a:p>
          <a:p>
            <a:r>
              <a:rPr lang="en-IN" sz="2400" dirty="0" smtClean="0"/>
              <a:t>ASPIRATION PNEUMONIA</a:t>
            </a:r>
          </a:p>
          <a:p>
            <a:r>
              <a:rPr lang="en-IN" sz="2400" dirty="0" smtClean="0"/>
              <a:t>CHRONIC PNEUMONIA</a:t>
            </a:r>
          </a:p>
          <a:p>
            <a:r>
              <a:rPr lang="en-IN" sz="2400" dirty="0" smtClean="0"/>
              <a:t>NECROTISING PNEUMONIA AND LUNG ABSCESS</a:t>
            </a:r>
          </a:p>
          <a:p>
            <a:r>
              <a:rPr lang="en-IN" sz="2400" dirty="0" smtClean="0"/>
              <a:t>CONCLUSION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2057400"/>
            <a:ext cx="922972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093" y="1625601"/>
            <a:ext cx="4443307" cy="83168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IN" sz="4600" dirty="0"/>
              <a:t>REFERENCES</a:t>
            </a:r>
            <a:endParaRPr lang="en-IN" sz="4600" dirty="0"/>
          </a:p>
        </p:txBody>
      </p:sp>
      <p:sp>
        <p:nvSpPr>
          <p:cNvPr id="3" name="Rectangle 2"/>
          <p:cNvSpPr/>
          <p:nvPr/>
        </p:nvSpPr>
        <p:spPr>
          <a:xfrm>
            <a:off x="3251200" y="3629280"/>
            <a:ext cx="6502400" cy="3085971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en-US" sz="3200" dirty="0" smtClean="0"/>
              <a:t>DAVIDSON’S PRINCIPLES AND PRACTICE OF MEDICINE; 23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edition </a:t>
            </a:r>
            <a:endParaRPr lang="en-IN" sz="3200" dirty="0" smtClean="0"/>
          </a:p>
          <a:p>
            <a:r>
              <a:rPr lang="en-US" sz="3200" dirty="0" smtClean="0"/>
              <a:t>HARRISON’S PRINCIPLE OF INTERNAL MEDICINE;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edition</a:t>
            </a:r>
          </a:p>
          <a:p>
            <a:r>
              <a:rPr lang="en-US" sz="3200" dirty="0" smtClean="0"/>
              <a:t>TEXTBOOK OF CLINICAL MEDICINE by S.N </a:t>
            </a:r>
            <a:r>
              <a:rPr lang="en-US" sz="3200" dirty="0" err="1" smtClean="0"/>
              <a:t>Chugh</a:t>
            </a:r>
            <a:r>
              <a:rPr lang="en-US" sz="3200" dirty="0" smtClean="0"/>
              <a:t> ;5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edition</a:t>
            </a:r>
            <a:endParaRPr lang="en-IN" sz="32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707" y="3142828"/>
            <a:ext cx="9211733" cy="9192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IN" sz="5100" dirty="0"/>
              <a:t>QUESTIONS AND ANSWERS</a:t>
            </a:r>
            <a:endParaRPr lang="en-IN" sz="51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227" y="4334934"/>
            <a:ext cx="9320107" cy="154708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IN" sz="4600" dirty="0"/>
              <a:t>THANK YOU.....</a:t>
            </a:r>
          </a:p>
          <a:p>
            <a:endParaRPr lang="en-IN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106</Words>
  <Application>Microsoft Office PowerPoint</Application>
  <PresentationFormat>Custom</PresentationFormat>
  <Paragraphs>38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2022-09-01T16:15:57Z</dcterms:created>
  <dcterms:modified xsi:type="dcterms:W3CDTF">2022-09-29T06:18:07Z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